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12"/>
  </p:notesMasterIdLst>
  <p:handoutMasterIdLst>
    <p:handoutMasterId r:id="rId13"/>
  </p:handoutMasterIdLst>
  <p:sldIdLst>
    <p:sldId id="469" r:id="rId6"/>
    <p:sldId id="472" r:id="rId7"/>
    <p:sldId id="473" r:id="rId8"/>
    <p:sldId id="417" r:id="rId9"/>
    <p:sldId id="475" r:id="rId10"/>
    <p:sldId id="476" r:id="rId11"/>
  </p:sldIdLst>
  <p:sldSz cx="12192000" cy="6858000"/>
  <p:notesSz cx="6858000" cy="9945688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033" autoAdjust="0"/>
    <p:restoredTop sz="91747" autoAdjust="0"/>
  </p:normalViewPr>
  <p:slideViewPr>
    <p:cSldViewPr>
      <p:cViewPr varScale="1">
        <p:scale>
          <a:sx n="96" d="100"/>
          <a:sy n="96" d="100"/>
        </p:scale>
        <p:origin x="84" y="19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viewProps" Target="viewProps.xml"/><Relationship Id="rId10" Type="http://schemas.openxmlformats.org/officeDocument/2006/relationships/slide" Target="slides/slide5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9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9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A995C7-189E-5544-85F9-925DDF05B360}" type="datetimeFigureOut">
              <a:rPr lang="nl-NL" smtClean="0"/>
              <a:t>12-10-2020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9446678"/>
            <a:ext cx="2971800" cy="4990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9446678"/>
            <a:ext cx="2971800" cy="4990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DC0E0A-38FF-B94B-80BC-81469DB216F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299606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9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9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7E5877-7D42-E84A-9F3D-BFEA7E89F1D9}" type="datetimeFigureOut">
              <a:rPr lang="nl-NL" smtClean="0"/>
              <a:t>12-10-2020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444500" y="1243013"/>
            <a:ext cx="5969000" cy="33575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786362"/>
            <a:ext cx="5486400" cy="391611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446678"/>
            <a:ext cx="2971800" cy="4990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9446678"/>
            <a:ext cx="2971800" cy="4990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0DB303-C9C9-0049-B4A1-A5F095E69C4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694746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ondertitelstijl van het model te bewerken</a:t>
            </a:r>
            <a:endParaRPr lang="nl-NL" dirty="0"/>
          </a:p>
        </p:txBody>
      </p:sp>
      <p:sp>
        <p:nvSpPr>
          <p:cNvPr id="12" name="Tijdelijke aanduiding voor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2DB9A-2307-4C00-AFCE-A9654D982EE9}" type="datetimeFigureOut">
              <a:rPr lang="nl-NL" smtClean="0"/>
              <a:t>12-10-2020</a:t>
            </a:fld>
            <a:endParaRPr lang="nl-NL"/>
          </a:p>
        </p:txBody>
      </p:sp>
      <p:sp>
        <p:nvSpPr>
          <p:cNvPr id="13" name="Tijdelijke aanduiding voor voettekst 12"/>
          <p:cNvSpPr>
            <a:spLocks noGrp="1"/>
          </p:cNvSpPr>
          <p:nvPr>
            <p:ph type="ftr" sz="quarter" idx="11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14" name="Tijdelijke aanduiding voor dianumm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7DB36-C914-468B-8661-E2EA9285475A}" type="slidenum">
              <a:rPr lang="nl-NL" smtClean="0"/>
              <a:t>‹nr.›</a:t>
            </a:fld>
            <a:endParaRPr lang="nl-NL"/>
          </a:p>
        </p:txBody>
      </p:sp>
      <p:sp>
        <p:nvSpPr>
          <p:cNvPr id="15" name="Titel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</p:spTree>
    <p:extLst>
      <p:ext uri="{BB962C8B-B14F-4D97-AF65-F5344CB8AC3E}">
        <p14:creationId xmlns:p14="http://schemas.microsoft.com/office/powerpoint/2010/main" val="2963130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2DB9A-2307-4C00-AFCE-A9654D982EE9}" type="datetimeFigureOut">
              <a:rPr lang="nl-NL" smtClean="0"/>
              <a:t>12-10-2020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7DB36-C914-468B-8661-E2EA9285475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214028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839200" y="274641"/>
            <a:ext cx="27432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0264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2DB9A-2307-4C00-AFCE-A9654D982EE9}" type="datetimeFigureOut">
              <a:rPr lang="nl-NL" smtClean="0"/>
              <a:t>12-10-2020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7DB36-C914-468B-8661-E2EA9285475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73256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2DB9A-2307-4C00-AFCE-A9654D982EE9}" type="datetimeFigureOut">
              <a:rPr lang="nl-NL" smtClean="0"/>
              <a:t>12-10-2020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7DB36-C914-468B-8661-E2EA9285475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87083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3084" y="4406902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2DB9A-2307-4C00-AFCE-A9654D982EE9}" type="datetimeFigureOut">
              <a:rPr lang="nl-NL" smtClean="0"/>
              <a:t>12-10-2020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7DB36-C914-468B-8661-E2EA9285475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377118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09600" y="1600202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97600" y="1600202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2DB9A-2307-4C00-AFCE-A9654D982EE9}" type="datetimeFigureOut">
              <a:rPr lang="nl-NL" smtClean="0"/>
              <a:t>12-10-2020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7DB36-C914-468B-8661-E2EA9285475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07325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09600" y="1535114"/>
            <a:ext cx="538691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93373" y="1535114"/>
            <a:ext cx="5389033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93373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2DB9A-2307-4C00-AFCE-A9654D982EE9}" type="datetimeFigureOut">
              <a:rPr lang="nl-NL" smtClean="0"/>
              <a:t>12-10-2020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7DB36-C914-468B-8661-E2EA9285475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297820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2DB9A-2307-4C00-AFCE-A9654D982EE9}" type="datetimeFigureOut">
              <a:rPr lang="nl-NL" smtClean="0"/>
              <a:t>12-10-2020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7DB36-C914-468B-8661-E2EA9285475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49785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2DB9A-2307-4C00-AFCE-A9654D982EE9}" type="datetimeFigureOut">
              <a:rPr lang="nl-NL" smtClean="0"/>
              <a:t>12-10-2020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7DB36-C914-468B-8661-E2EA9285475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836429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6" y="273050"/>
            <a:ext cx="4011084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766733" y="273054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09606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2DB9A-2307-4C00-AFCE-A9654D982EE9}" type="datetimeFigureOut">
              <a:rPr lang="nl-NL" smtClean="0"/>
              <a:t>12-10-2020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7DB36-C914-468B-8661-E2EA9285475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155384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89717" y="4800602"/>
            <a:ext cx="73152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2389717" y="5367340"/>
            <a:ext cx="73152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2DB9A-2307-4C00-AFCE-A9654D982EE9}" type="datetimeFigureOut">
              <a:rPr lang="nl-NL" smtClean="0"/>
              <a:t>12-10-2020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7DB36-C914-468B-8661-E2EA9285475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46669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dirty="0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09600" y="1600202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609600" y="6232228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C2DB9A-2307-4C00-AFCE-A9654D982EE9}" type="datetimeFigureOut">
              <a:rPr lang="nl-NL" smtClean="0"/>
              <a:t>12-10-2020</a:t>
            </a:fld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737600" y="6232228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67DB36-C914-468B-8661-E2EA9285475A}" type="slidenum">
              <a:rPr lang="nl-NL" smtClean="0"/>
              <a:t>‹nr.›</a:t>
            </a:fld>
            <a:endParaRPr lang="nl-NL"/>
          </a:p>
        </p:txBody>
      </p:sp>
      <p:pic>
        <p:nvPicPr>
          <p:cNvPr id="8" name="Afbeelding 7" descr="sbb-beeld-cmyk.png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6264000"/>
            <a:ext cx="406400" cy="304800"/>
          </a:xfrm>
          <a:prstGeom prst="rect">
            <a:avLst/>
          </a:prstGeom>
        </p:spPr>
      </p:pic>
      <p:sp>
        <p:nvSpPr>
          <p:cNvPr id="9" name="Rechthoek 8"/>
          <p:cNvSpPr/>
          <p:nvPr userDrawn="1"/>
        </p:nvSpPr>
        <p:spPr>
          <a:xfrm>
            <a:off x="0" y="0"/>
            <a:ext cx="12216000" cy="120000"/>
          </a:xfrm>
          <a:prstGeom prst="rect">
            <a:avLst/>
          </a:prstGeom>
          <a:gradFill>
            <a:gsLst>
              <a:gs pos="54000">
                <a:schemeClr val="accent1"/>
              </a:gs>
              <a:gs pos="89000">
                <a:schemeClr val="accent2"/>
              </a:gs>
              <a:gs pos="100000">
                <a:schemeClr val="accent3">
                  <a:lumMod val="60000"/>
                  <a:lumOff val="40000"/>
                </a:schemeClr>
              </a:gs>
              <a:gs pos="18000">
                <a:schemeClr val="accent4"/>
              </a:gs>
            </a:gsLst>
            <a:lin ang="108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800"/>
          </a:p>
        </p:txBody>
      </p:sp>
      <p:sp>
        <p:nvSpPr>
          <p:cNvPr id="10" name="Rechthoek 9"/>
          <p:cNvSpPr/>
          <p:nvPr userDrawn="1"/>
        </p:nvSpPr>
        <p:spPr>
          <a:xfrm>
            <a:off x="0" y="6765384"/>
            <a:ext cx="12216000" cy="120000"/>
          </a:xfrm>
          <a:prstGeom prst="rect">
            <a:avLst/>
          </a:prstGeom>
          <a:gradFill>
            <a:gsLst>
              <a:gs pos="86000">
                <a:schemeClr val="accent1"/>
              </a:gs>
              <a:gs pos="100000">
                <a:schemeClr val="accent2"/>
              </a:gs>
              <a:gs pos="56000">
                <a:schemeClr val="accent4"/>
              </a:gs>
            </a:gsLst>
            <a:lin ang="108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800"/>
          </a:p>
        </p:txBody>
      </p:sp>
    </p:spTree>
    <p:extLst>
      <p:ext uri="{BB962C8B-B14F-4D97-AF65-F5344CB8AC3E}">
        <p14:creationId xmlns:p14="http://schemas.microsoft.com/office/powerpoint/2010/main" val="1998980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crKAnThves4" TargetMode="External"/><Relationship Id="rId2" Type="http://schemas.openxmlformats.org/officeDocument/2006/relationships/hyperlink" Target="https://www.youtube.com/watch?v=EQMUiLpGTcE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amenvoordeklant.nl/" TargetMode="External"/><Relationship Id="rId7" Type="http://schemas.openxmlformats.org/officeDocument/2006/relationships/image" Target="../media/image3.png"/><Relationship Id="rId2" Type="http://schemas.openxmlformats.org/officeDocument/2006/relationships/hyperlink" Target="mailto:mmook@cedris.n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s-bb.nl/onderwijs/kwalificeren-en-examineren/pilots-praktijkleren-met-de-praktijkverklaring-in-het-mbo" TargetMode="External"/><Relationship Id="rId5" Type="http://schemas.openxmlformats.org/officeDocument/2006/relationships/hyperlink" Target="mailto:j.terhaar@s-bb.nl" TargetMode="External"/><Relationship Id="rId4" Type="http://schemas.openxmlformats.org/officeDocument/2006/relationships/hyperlink" Target="https://www.samenvoordeklant.nl/dienstverlening/werkgevers-en-werkzoekendendienstverlening/praktijkleren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outube.com/watch?v=GlYzs9Lx0as" TargetMode="External"/><Relationship Id="rId3" Type="http://schemas.openxmlformats.org/officeDocument/2006/relationships/hyperlink" Target="https://www.s-bb.nl/onderwijs/kwalificeren-en-examineren/pilots-en-experimenten-met-de-kwalificatiestructuur" TargetMode="External"/><Relationship Id="rId7" Type="http://schemas.openxmlformats.org/officeDocument/2006/relationships/hyperlink" Target="https://www.youtube.com/watch?v=7qv1bDSdZ5M" TargetMode="External"/><Relationship Id="rId2" Type="http://schemas.openxmlformats.org/officeDocument/2006/relationships/hyperlink" Target="https://kwalificatiestructuur-mijn.s-bb.nl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ube.com/watch?v=ks_FW8iFgoY" TargetMode="External"/><Relationship Id="rId5" Type="http://schemas.openxmlformats.org/officeDocument/2006/relationships/hyperlink" Target="https://www.s-bb.nl/nieuws/sven-en-sven-draaien-dankzij-mbo-praktijkverklaring-volwaardig-mee-bij-transcargo" TargetMode="External"/><Relationship Id="rId4" Type="http://schemas.openxmlformats.org/officeDocument/2006/relationships/hyperlink" Target="https://www.s-bb.nl/onderwijs/kwalificeren-en-examineren/pilots-praktijkleren-met-de-praktijkverklaring-in-het-mbo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Tijdelijke aanduiding voor inhoud 4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5580" y="1340768"/>
            <a:ext cx="7560840" cy="4968552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itel 3">
            <a:extLst>
              <a:ext uri="{FF2B5EF4-FFF2-40B4-BE49-F238E27FC236}">
                <a16:creationId xmlns:a16="http://schemas.microsoft.com/office/drawing/2014/main" id="{789B7FD5-24AD-2A42-B4DD-2C4C9A3E47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</p:spPr>
        <p:txBody>
          <a:bodyPr>
            <a:normAutofit fontScale="90000"/>
          </a:bodyPr>
          <a:lstStyle/>
          <a:p>
            <a:r>
              <a:rPr lang="nl-NL" dirty="0"/>
              <a:t>MBO-praktijkleren is maatwerk voor iedereen!</a:t>
            </a:r>
          </a:p>
        </p:txBody>
      </p:sp>
      <p:pic>
        <p:nvPicPr>
          <p:cNvPr id="7" name="Afbeelding 6" descr="Afbeelding met vogel&#10;&#10;Automatisch gegenereerde beschrijving">
            <a:extLst>
              <a:ext uri="{FF2B5EF4-FFF2-40B4-BE49-F238E27FC236}">
                <a16:creationId xmlns:a16="http://schemas.microsoft.com/office/drawing/2014/main" id="{D5C91F81-86E8-4670-97B8-1BFE264AE2A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8488" y="5712062"/>
            <a:ext cx="1379340" cy="9068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13095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ndertitel 4">
            <a:extLst>
              <a:ext uri="{FF2B5EF4-FFF2-40B4-BE49-F238E27FC236}">
                <a16:creationId xmlns:a16="http://schemas.microsoft.com/office/drawing/2014/main" id="{991433EF-7147-7647-805B-425CF836B0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600" y="1268760"/>
            <a:ext cx="10972800" cy="5184576"/>
          </a:xfrm>
        </p:spPr>
        <p:txBody>
          <a:bodyPr>
            <a:noAutofit/>
          </a:bodyPr>
          <a:lstStyle/>
          <a:p>
            <a:pPr algn="l"/>
            <a:r>
              <a:rPr lang="nl-NL" sz="2400" b="1" i="1" dirty="0">
                <a:solidFill>
                  <a:schemeClr val="tx1"/>
                </a:solidFill>
              </a:rPr>
              <a:t>MBO Praktijkleren helpt </a:t>
            </a:r>
            <a:r>
              <a:rPr lang="nl-NL" sz="2400" dirty="0">
                <a:solidFill>
                  <a:schemeClr val="tx1"/>
                </a:solidFill>
              </a:rPr>
              <a:t>om </a:t>
            </a:r>
            <a:r>
              <a:rPr lang="nl-NL" sz="2400" u="sng" dirty="0">
                <a:solidFill>
                  <a:schemeClr val="tx1"/>
                </a:solidFill>
              </a:rPr>
              <a:t>iedereen</a:t>
            </a:r>
            <a:r>
              <a:rPr lang="nl-NL" sz="2400" dirty="0">
                <a:solidFill>
                  <a:schemeClr val="tx1"/>
                </a:solidFill>
              </a:rPr>
              <a:t> de mogelijkheid te geven te </a:t>
            </a:r>
            <a:r>
              <a:rPr lang="nl-NL" sz="2400" b="1" i="1" dirty="0">
                <a:solidFill>
                  <a:schemeClr val="tx1"/>
                </a:solidFill>
              </a:rPr>
              <a:t>participeren:</a:t>
            </a:r>
          </a:p>
          <a:p>
            <a:pPr marL="342900" indent="-342900" algn="l">
              <a:buFontTx/>
              <a:buChar char="-"/>
            </a:pPr>
            <a:r>
              <a:rPr lang="nl-NL" sz="2400" b="1" i="1" dirty="0">
                <a:solidFill>
                  <a:schemeClr val="tx1"/>
                </a:solidFill>
              </a:rPr>
              <a:t>Diploma (BBL)</a:t>
            </a:r>
          </a:p>
          <a:p>
            <a:pPr algn="l"/>
            <a:endParaRPr lang="nl-NL" sz="2400" b="1" i="1" dirty="0">
              <a:solidFill>
                <a:schemeClr val="tx1"/>
              </a:solidFill>
            </a:endParaRPr>
          </a:p>
          <a:p>
            <a:pPr marL="342900" indent="-342900" algn="l">
              <a:buFontTx/>
              <a:buChar char="-"/>
            </a:pPr>
            <a:r>
              <a:rPr lang="nl-NL" sz="2400" b="1" i="1" dirty="0">
                <a:solidFill>
                  <a:schemeClr val="tx1"/>
                </a:solidFill>
              </a:rPr>
              <a:t>certificaat (keuzedelen en afgebakende onderdelen </a:t>
            </a:r>
            <a:r>
              <a:rPr lang="nl-NL" sz="2400" b="1" i="1" dirty="0" err="1">
                <a:solidFill>
                  <a:schemeClr val="tx1"/>
                </a:solidFill>
              </a:rPr>
              <a:t>KD’s</a:t>
            </a:r>
            <a:r>
              <a:rPr lang="nl-NL" sz="2400" b="1" i="1" dirty="0">
                <a:solidFill>
                  <a:schemeClr val="tx1"/>
                </a:solidFill>
              </a:rPr>
              <a:t>)</a:t>
            </a:r>
          </a:p>
          <a:p>
            <a:pPr marL="342900" indent="-342900" algn="l">
              <a:buFontTx/>
              <a:buChar char="-"/>
            </a:pPr>
            <a:r>
              <a:rPr lang="nl-NL" sz="2400" i="1" dirty="0">
                <a:solidFill>
                  <a:schemeClr val="tx1"/>
                </a:solidFill>
              </a:rPr>
              <a:t>(</a:t>
            </a:r>
            <a:r>
              <a:rPr lang="nl-NL" sz="2400" i="1" dirty="0">
                <a:solidFill>
                  <a:schemeClr val="tx1"/>
                </a:solidFill>
                <a:hlinkClick r:id="rId2"/>
              </a:rPr>
              <a:t>filmpje</a:t>
            </a:r>
            <a:r>
              <a:rPr lang="nl-NL" sz="2400" i="1" dirty="0">
                <a:solidFill>
                  <a:schemeClr val="tx1"/>
                </a:solidFill>
              </a:rPr>
              <a:t>)</a:t>
            </a:r>
          </a:p>
          <a:p>
            <a:pPr marL="342900" indent="-342900" algn="l">
              <a:buFontTx/>
              <a:buChar char="-"/>
            </a:pPr>
            <a:endParaRPr lang="nl-NL" sz="2400" b="1" i="1" dirty="0">
              <a:solidFill>
                <a:schemeClr val="tx1"/>
              </a:solidFill>
            </a:endParaRPr>
          </a:p>
          <a:p>
            <a:pPr marL="342900" indent="-342900" algn="l">
              <a:buFontTx/>
              <a:buChar char="-"/>
            </a:pPr>
            <a:r>
              <a:rPr lang="nl-NL" sz="2400" b="1" i="1" dirty="0">
                <a:solidFill>
                  <a:schemeClr val="tx1"/>
                </a:solidFill>
              </a:rPr>
              <a:t>of praktijkverklaring (pilot, implementatie 2021)</a:t>
            </a:r>
          </a:p>
          <a:p>
            <a:pPr marL="342900" indent="-342900" algn="l">
              <a:buFontTx/>
              <a:buChar char="-"/>
            </a:pPr>
            <a:r>
              <a:rPr lang="nl-NL" sz="2400" i="1" dirty="0">
                <a:solidFill>
                  <a:schemeClr val="tx1"/>
                </a:solidFill>
              </a:rPr>
              <a:t>(</a:t>
            </a:r>
            <a:r>
              <a:rPr lang="nl-NL" sz="2400" i="1" dirty="0">
                <a:solidFill>
                  <a:schemeClr val="tx1"/>
                </a:solidFill>
                <a:hlinkClick r:id="rId3"/>
              </a:rPr>
              <a:t>filmpje</a:t>
            </a:r>
            <a:r>
              <a:rPr lang="nl-NL" sz="2400" i="1" dirty="0">
                <a:solidFill>
                  <a:schemeClr val="tx1"/>
                </a:solidFill>
              </a:rPr>
              <a:t>)</a:t>
            </a:r>
          </a:p>
          <a:p>
            <a:pPr algn="l"/>
            <a:endParaRPr lang="nl-NL" sz="2400" dirty="0">
              <a:solidFill>
                <a:schemeClr val="tx1"/>
              </a:solidFill>
            </a:endParaRPr>
          </a:p>
          <a:p>
            <a:endParaRPr lang="nl-NL" sz="2400" dirty="0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789B7FD5-24AD-2A42-B4DD-2C4C9A3E47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/>
              <a:t>MBO Breed praktijkleren</a:t>
            </a:r>
            <a:endParaRPr lang="nl-NL" i="1" dirty="0"/>
          </a:p>
        </p:txBody>
      </p:sp>
      <p:pic>
        <p:nvPicPr>
          <p:cNvPr id="3" name="Afbeelding 2" descr="Afbeelding met vogel&#10;&#10;Automatisch gegenereerde beschrijving">
            <a:extLst>
              <a:ext uri="{FF2B5EF4-FFF2-40B4-BE49-F238E27FC236}">
                <a16:creationId xmlns:a16="http://schemas.microsoft.com/office/drawing/2014/main" id="{D7BA0BFC-A4A5-4B25-90F8-1B3349D01E5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32504" y="5805264"/>
            <a:ext cx="1379340" cy="9068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78718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67408" y="465873"/>
            <a:ext cx="10441160" cy="857250"/>
          </a:xfrm>
        </p:spPr>
        <p:txBody>
          <a:bodyPr>
            <a:normAutofit/>
          </a:bodyPr>
          <a:lstStyle/>
          <a:p>
            <a:r>
              <a:rPr lang="nl-NL" dirty="0"/>
              <a:t>MBO-certificaat: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21052" y="1380982"/>
            <a:ext cx="11291572" cy="4784322"/>
          </a:xfrm>
        </p:spPr>
        <p:txBody>
          <a:bodyPr>
            <a:normAutofit/>
          </a:bodyPr>
          <a:lstStyle/>
          <a:p>
            <a:r>
              <a:rPr lang="nl-NL" dirty="0"/>
              <a:t>Examen o.b.v. vooraf door onderwijs en bedrijfsleven vastgestelde inhoud</a:t>
            </a:r>
          </a:p>
          <a:p>
            <a:r>
              <a:rPr lang="nl-NL" dirty="0"/>
              <a:t>Basis: oordeel van examencommissie (onderdeel examenreglement), </a:t>
            </a:r>
            <a:r>
              <a:rPr lang="nl-NL" b="1" i="1" dirty="0"/>
              <a:t>logo mbo-school</a:t>
            </a:r>
            <a:endParaRPr lang="nl-NL" i="1" dirty="0"/>
          </a:p>
          <a:p>
            <a:r>
              <a:rPr lang="nl-NL" dirty="0"/>
              <a:t>Uitgegeven door mbo-instelling; begeleiding BPV, en </a:t>
            </a:r>
            <a:r>
              <a:rPr lang="nl-NL" b="1" i="1" dirty="0"/>
              <a:t>toezien</a:t>
            </a:r>
            <a:r>
              <a:rPr lang="nl-NL" dirty="0"/>
              <a:t> op </a:t>
            </a:r>
            <a:r>
              <a:rPr lang="nl-NL" b="1" i="1" dirty="0"/>
              <a:t>juiste werkwijze </a:t>
            </a:r>
            <a:r>
              <a:rPr lang="nl-NL" dirty="0"/>
              <a:t>door </a:t>
            </a:r>
            <a:r>
              <a:rPr lang="nl-NL" b="1" i="1" dirty="0"/>
              <a:t>praktijkopleider</a:t>
            </a:r>
          </a:p>
          <a:p>
            <a:endParaRPr lang="nl-NL" dirty="0"/>
          </a:p>
          <a:p>
            <a:endParaRPr lang="nl-NL" dirty="0"/>
          </a:p>
        </p:txBody>
      </p:sp>
      <p:pic>
        <p:nvPicPr>
          <p:cNvPr id="5" name="Afbeelding 4" descr="Afbeelding met vogel&#10;&#10;Automatisch gegenereerde beschrijving">
            <a:extLst>
              <a:ext uri="{FF2B5EF4-FFF2-40B4-BE49-F238E27FC236}">
                <a16:creationId xmlns:a16="http://schemas.microsoft.com/office/drawing/2014/main" id="{6B891333-D2E4-4261-B269-3680B5DD488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9352" y="5661248"/>
            <a:ext cx="1379340" cy="9068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54462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67408" y="465873"/>
            <a:ext cx="10441160" cy="857250"/>
          </a:xfrm>
        </p:spPr>
        <p:txBody>
          <a:bodyPr>
            <a:normAutofit/>
          </a:bodyPr>
          <a:lstStyle/>
          <a:p>
            <a:r>
              <a:rPr lang="nl-NL" dirty="0"/>
              <a:t>MBO-praktijkverklaring: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21052" y="1380982"/>
            <a:ext cx="11291572" cy="4784322"/>
          </a:xfrm>
        </p:spPr>
        <p:txBody>
          <a:bodyPr>
            <a:normAutofit/>
          </a:bodyPr>
          <a:lstStyle/>
          <a:p>
            <a:r>
              <a:rPr lang="nl-NL" i="1" dirty="0"/>
              <a:t>praktijkverklaring</a:t>
            </a:r>
            <a:r>
              <a:rPr lang="nl-NL" dirty="0"/>
              <a:t> met vermelding van </a:t>
            </a:r>
            <a:r>
              <a:rPr lang="nl-NL" b="1" dirty="0"/>
              <a:t>werkprocessen</a:t>
            </a:r>
          </a:p>
          <a:p>
            <a:r>
              <a:rPr lang="nl-NL" dirty="0"/>
              <a:t>Basis: oordeel van praktijkopleider leerbedrijf (geen onderdeel examenreglement), </a:t>
            </a:r>
            <a:r>
              <a:rPr lang="nl-NL" b="1" i="1" dirty="0"/>
              <a:t>logo’s leerbedrijf en sector</a:t>
            </a:r>
            <a:endParaRPr lang="nl-NL" i="1" dirty="0"/>
          </a:p>
          <a:p>
            <a:r>
              <a:rPr lang="nl-NL" i="1" dirty="0"/>
              <a:t>Uitgegeven</a:t>
            </a:r>
            <a:r>
              <a:rPr lang="nl-NL" dirty="0"/>
              <a:t> door mbo-instelling; begeleiding BPV, en </a:t>
            </a:r>
            <a:r>
              <a:rPr lang="nl-NL" b="1" i="1" dirty="0"/>
              <a:t>toezien</a:t>
            </a:r>
            <a:r>
              <a:rPr lang="nl-NL" dirty="0"/>
              <a:t> op </a:t>
            </a:r>
            <a:r>
              <a:rPr lang="nl-NL" b="1" i="1" dirty="0"/>
              <a:t>juiste werkwijze </a:t>
            </a:r>
            <a:r>
              <a:rPr lang="nl-NL" dirty="0"/>
              <a:t>door </a:t>
            </a:r>
            <a:r>
              <a:rPr lang="nl-NL" b="1" i="1" dirty="0"/>
              <a:t>praktijkopleider</a:t>
            </a:r>
          </a:p>
          <a:p>
            <a:endParaRPr lang="nl-NL" b="1" i="1" dirty="0"/>
          </a:p>
          <a:p>
            <a:r>
              <a:rPr lang="nl-NL" sz="2600" dirty="0"/>
              <a:t>als onderdeel van de </a:t>
            </a:r>
            <a:r>
              <a:rPr lang="nl-NL" sz="2600" i="1" dirty="0"/>
              <a:t>mbo-verklaring</a:t>
            </a:r>
            <a:r>
              <a:rPr lang="nl-NL" sz="2600" dirty="0"/>
              <a:t> (= portfolio behaalde resultaten)</a:t>
            </a:r>
          </a:p>
          <a:p>
            <a:r>
              <a:rPr lang="nl-NL" sz="2600" dirty="0"/>
              <a:t>gegenereerd via </a:t>
            </a:r>
            <a:r>
              <a:rPr lang="nl-NL" sz="2600" i="1" dirty="0"/>
              <a:t>Praktijkloket</a:t>
            </a:r>
            <a:endParaRPr lang="nl-NL" sz="2600" dirty="0"/>
          </a:p>
          <a:p>
            <a:endParaRPr lang="nl-NL" dirty="0"/>
          </a:p>
          <a:p>
            <a:endParaRPr lang="nl-NL" dirty="0"/>
          </a:p>
        </p:txBody>
      </p:sp>
      <p:pic>
        <p:nvPicPr>
          <p:cNvPr id="5" name="Afbeelding 4" descr="Afbeelding met vogel&#10;&#10;Automatisch gegenereerde beschrijving">
            <a:extLst>
              <a:ext uri="{FF2B5EF4-FFF2-40B4-BE49-F238E27FC236}">
                <a16:creationId xmlns:a16="http://schemas.microsoft.com/office/drawing/2014/main" id="{FBD1E4D7-E32D-4C07-B750-36AC15A71F1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04512" y="5711874"/>
            <a:ext cx="1379340" cy="9068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95049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CC12EA1-73E5-49D8-B97F-7F0B7FFF54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Meer informatie of vragen</a:t>
            </a:r>
            <a:r>
              <a:rPr lang="nl-NL" dirty="0"/>
              <a:t>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3384D76-0926-456B-BFB7-A454CEA3BC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/>
              <a:t>Margreet Mook, Programmaraad Regionale Arbeidsmarkt</a:t>
            </a:r>
          </a:p>
          <a:p>
            <a:r>
              <a:rPr lang="nl-NL" dirty="0">
                <a:hlinkClick r:id="rId2"/>
              </a:rPr>
              <a:t>mmook@cedris.nl</a:t>
            </a:r>
            <a:endParaRPr lang="nl-NL" dirty="0"/>
          </a:p>
          <a:p>
            <a:r>
              <a:rPr lang="nl-NL" dirty="0">
                <a:hlinkClick r:id="rId3"/>
              </a:rPr>
              <a:t>www.samenvoordeklant.nl</a:t>
            </a:r>
            <a:r>
              <a:rPr lang="nl-NL" dirty="0"/>
              <a:t> incl. informatie over </a:t>
            </a:r>
            <a:r>
              <a:rPr lang="nl-NL" dirty="0">
                <a:hlinkClick r:id="rId4"/>
              </a:rPr>
              <a:t>praktijkleren</a:t>
            </a:r>
            <a:endParaRPr lang="nl-NL" dirty="0"/>
          </a:p>
          <a:p>
            <a:endParaRPr lang="nl-NL" dirty="0"/>
          </a:p>
          <a:p>
            <a:r>
              <a:rPr lang="nl-NL" dirty="0"/>
              <a:t>Jos ter Haar, SBB</a:t>
            </a:r>
          </a:p>
          <a:p>
            <a:r>
              <a:rPr lang="nl-NL" dirty="0">
                <a:hlinkClick r:id="rId5"/>
              </a:rPr>
              <a:t>j.terhaar@s-bb.nl</a:t>
            </a:r>
            <a:endParaRPr lang="nl-NL" dirty="0"/>
          </a:p>
          <a:p>
            <a:r>
              <a:rPr lang="nl-NL" dirty="0">
                <a:hlinkClick r:id="rId6"/>
              </a:rPr>
              <a:t>SBB praktijkleren op maat</a:t>
            </a:r>
            <a:endParaRPr lang="nl-NL" dirty="0"/>
          </a:p>
          <a:p>
            <a:endParaRPr lang="nl-NL" dirty="0"/>
          </a:p>
        </p:txBody>
      </p:sp>
      <p:pic>
        <p:nvPicPr>
          <p:cNvPr id="5" name="Afbeelding 4" descr="Afbeelding met vogel&#10;&#10;Automatisch gegenereerde beschrijving">
            <a:extLst>
              <a:ext uri="{FF2B5EF4-FFF2-40B4-BE49-F238E27FC236}">
                <a16:creationId xmlns:a16="http://schemas.microsoft.com/office/drawing/2014/main" id="{B8551C95-A2E7-4202-95EF-CEC17EB88FC1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8488" y="5589240"/>
            <a:ext cx="1379340" cy="9068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72528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014ED4-1E9A-4379-8A2A-028126C4FB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Nuttige links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DDFA422-65AA-4D06-A323-B9B63C8F89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z="2400" dirty="0">
                <a:hlinkClick r:id="rId2"/>
              </a:rPr>
              <a:t>SBB Portal kwalificatiestructuur</a:t>
            </a:r>
            <a:endParaRPr lang="nl-NL" sz="2400" dirty="0"/>
          </a:p>
          <a:p>
            <a:r>
              <a:rPr lang="nl-NL" sz="2400" dirty="0">
                <a:hlinkClick r:id="rId3"/>
              </a:rPr>
              <a:t>https://www.s-bb.nl/onderwijs/kwalificeren-en-examineren/pilots-en-experimenten-met-de-kwalificatiestructuur</a:t>
            </a:r>
            <a:endParaRPr lang="nl-NL" sz="2400" dirty="0"/>
          </a:p>
          <a:p>
            <a:r>
              <a:rPr lang="nl-NL" sz="2400" dirty="0">
                <a:hlinkClick r:id="rId4"/>
              </a:rPr>
              <a:t>https://www.s-bb.nl/onderwijs/kwalificeren-en-examineren/pilots-praktijkleren-met-de-praktijkverklaring-in-het-mbo</a:t>
            </a:r>
            <a:endParaRPr lang="nl-NL" sz="2400" dirty="0"/>
          </a:p>
          <a:p>
            <a:r>
              <a:rPr lang="nl-NL" sz="2400" dirty="0">
                <a:hlinkClick r:id="rId5"/>
              </a:rPr>
              <a:t>https://www.s-bb.nl/nieuws/sven-en-sven-draaien-dankzij-mbo-praktijkverklaring-volwaardig-mee-bij-transcargo</a:t>
            </a:r>
            <a:endParaRPr lang="nl-NL" sz="2400" dirty="0"/>
          </a:p>
          <a:p>
            <a:r>
              <a:rPr lang="nl-NL" sz="2400" dirty="0"/>
              <a:t>Drie filmpjes met praktijkvoorbeelden:</a:t>
            </a:r>
          </a:p>
          <a:p>
            <a:pPr lvl="1"/>
            <a:r>
              <a:rPr lang="nl-NL" sz="1400" dirty="0">
                <a:hlinkClick r:id="rId6"/>
              </a:rPr>
              <a:t>https://www.youtube.com/watch?v=ks_FW8iFgoY</a:t>
            </a:r>
            <a:endParaRPr lang="nl-NL" sz="1400" dirty="0"/>
          </a:p>
          <a:p>
            <a:pPr lvl="1"/>
            <a:r>
              <a:rPr lang="nl-NL" sz="1400" dirty="0">
                <a:hlinkClick r:id="rId7"/>
              </a:rPr>
              <a:t>https://www.youtube.com/watch?v=7qv1bDSdZ5M</a:t>
            </a:r>
            <a:endParaRPr lang="nl-NL" sz="1400" dirty="0"/>
          </a:p>
          <a:p>
            <a:pPr lvl="1"/>
            <a:r>
              <a:rPr lang="nl-NL" sz="1400" dirty="0">
                <a:hlinkClick r:id="rId8"/>
              </a:rPr>
              <a:t>https://www.youtube.com/watch?v=GlYzs9Lx0as</a:t>
            </a:r>
            <a:endParaRPr lang="nl-NL" sz="2000" dirty="0"/>
          </a:p>
        </p:txBody>
      </p:sp>
    </p:spTree>
    <p:extLst>
      <p:ext uri="{BB962C8B-B14F-4D97-AF65-F5344CB8AC3E}">
        <p14:creationId xmlns:p14="http://schemas.microsoft.com/office/powerpoint/2010/main" val="12348084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theme/theme1.xml><?xml version="1.0" encoding="utf-8"?>
<a:theme xmlns:a="http://schemas.openxmlformats.org/drawingml/2006/main" name="sbb">
  <a:themeElements>
    <a:clrScheme name="SBB 2015 1">
      <a:dk1>
        <a:sysClr val="windowText" lastClr="000000"/>
      </a:dk1>
      <a:lt1>
        <a:sysClr val="window" lastClr="FFFFFF"/>
      </a:lt1>
      <a:dk2>
        <a:srgbClr val="920009"/>
      </a:dk2>
      <a:lt2>
        <a:srgbClr val="FFFFFF"/>
      </a:lt2>
      <a:accent1>
        <a:srgbClr val="DA0011"/>
      </a:accent1>
      <a:accent2>
        <a:srgbClr val="ED7C07"/>
      </a:accent2>
      <a:accent3>
        <a:srgbClr val="FFE309"/>
      </a:accent3>
      <a:accent4>
        <a:srgbClr val="BA000E"/>
      </a:accent4>
      <a:accent5>
        <a:srgbClr val="920009"/>
      </a:accent5>
      <a:accent6>
        <a:srgbClr val="5F3301"/>
      </a:accent6>
      <a:hlink>
        <a:srgbClr val="5F3301"/>
      </a:hlink>
      <a:folHlink>
        <a:srgbClr val="EC7307"/>
      </a:folHlink>
    </a:clrScheme>
    <a:fontScheme name="sbb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628D7A45A71B448A80AA5E0DD504FBE" ma:contentTypeVersion="15" ma:contentTypeDescription="Create a new document." ma:contentTypeScope="" ma:versionID="4c5fe65508b62e8771805495f37fd066">
  <xsd:schema xmlns:xsd="http://www.w3.org/2001/XMLSchema" xmlns:xs="http://www.w3.org/2001/XMLSchema" xmlns:p="http://schemas.microsoft.com/office/2006/metadata/properties" xmlns:ns3="8ffeae06-e46a-4454-b833-7002f098d506" xmlns:ns4="9d159e2b-31bd-4295-9396-0c6b6fc06627" targetNamespace="http://schemas.microsoft.com/office/2006/metadata/properties" ma:root="true" ma:fieldsID="cea9d7eb23eabd6438b89217759db703" ns3:_="" ns4:_="">
    <xsd:import namespace="8ffeae06-e46a-4454-b833-7002f098d506"/>
    <xsd:import namespace="9d159e2b-31bd-4295-9396-0c6b6fc0662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ffeae06-e46a-4454-b833-7002f098d50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159e2b-31bd-4295-9396-0c6b6fc06627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haredContentType xmlns="Microsoft.SharePoint.Taxonomy.ContentTypeSync" SourceId="bfdd1858-e21a-4dc0-9eb0-0eda04e424b6" ContentTypeId="0x0101" PreviousValue="false"/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7EC26FE-D8B2-4D75-9BBE-EEF176D4571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ffeae06-e46a-4454-b833-7002f098d506"/>
    <ds:schemaRef ds:uri="9d159e2b-31bd-4295-9396-0c6b6fc0662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B83C9E8-48A9-4BCC-AC4D-95307BC45B58}">
  <ds:schemaRefs>
    <ds:schemaRef ds:uri="Microsoft.SharePoint.Taxonomy.ContentTypeSync"/>
  </ds:schemaRefs>
</ds:datastoreItem>
</file>

<file path=customXml/itemProps3.xml><?xml version="1.0" encoding="utf-8"?>
<ds:datastoreItem xmlns:ds="http://schemas.openxmlformats.org/officeDocument/2006/customXml" ds:itemID="{43BA3600-4D98-4B2B-9252-DA387E30350B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8073F33A-390B-47CC-913E-08D29EABF988}">
  <ds:schemaRefs>
    <ds:schemaRef ds:uri="http://schemas.microsoft.com/office/2006/metadata/properties"/>
    <ds:schemaRef ds:uri="9d159e2b-31bd-4295-9396-0c6b6fc06627"/>
    <ds:schemaRef ds:uri="8ffeae06-e46a-4454-b833-7002f098d506"/>
    <ds:schemaRef ds:uri="http://purl.org/dc/dcmitype/"/>
    <ds:schemaRef ds:uri="http://purl.org/dc/elements/1.1/"/>
    <ds:schemaRef ds:uri="http://schemas.microsoft.com/office/infopath/2007/PartnerControls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sbb-sjabloon-4.3</Template>
  <TotalTime>0</TotalTime>
  <Words>267</Words>
  <Application>Microsoft Office PowerPoint</Application>
  <PresentationFormat>Breedbeeld</PresentationFormat>
  <Paragraphs>38</Paragraphs>
  <Slides>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10" baseType="lpstr">
      <vt:lpstr>Arial</vt:lpstr>
      <vt:lpstr>Calibri</vt:lpstr>
      <vt:lpstr>Tahoma</vt:lpstr>
      <vt:lpstr>sbb</vt:lpstr>
      <vt:lpstr>MBO-praktijkleren is maatwerk voor iedereen!</vt:lpstr>
      <vt:lpstr>MBO Breed praktijkleren</vt:lpstr>
      <vt:lpstr>MBO-certificaat:</vt:lpstr>
      <vt:lpstr>MBO-praktijkverklaring:</vt:lpstr>
      <vt:lpstr>Meer informatie of vragen?</vt:lpstr>
      <vt:lpstr>Nuttige links</vt:lpstr>
    </vt:vector>
  </TitlesOfParts>
  <Company>SBB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Presentatie</dc:title>
  <dc:creator>Jos.ter.Haar</dc:creator>
  <cp:lastModifiedBy>Mike Pennock</cp:lastModifiedBy>
  <cp:revision>184</cp:revision>
  <cp:lastPrinted>2020-07-10T07:44:25Z</cp:lastPrinted>
  <dcterms:created xsi:type="dcterms:W3CDTF">2015-10-16T07:03:07Z</dcterms:created>
  <dcterms:modified xsi:type="dcterms:W3CDTF">2020-10-12T10:48:53Z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0x0101003628D7A45A71B448A80AA5E0DD504FBE</vt:lpwstr>
  </property>
</Properties>
</file>